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14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Arimo" panose="020B0604020202020204" charset="0"/>
      <p:regular r:id="rId13"/>
    </p:embeddedFont>
    <p:embeddedFont>
      <p:font typeface="Arimo Bold" panose="020B0604020202020204" charset="0"/>
      <p:regular r:id="rId14"/>
    </p:embeddedFont>
    <p:embeddedFont>
      <p:font typeface="Century Gothic" panose="020B0502020202020204" pitchFamily="34" charset="0"/>
      <p:regular r:id="rId15"/>
      <p:bold r:id="rId16"/>
      <p:italic r:id="rId17"/>
      <p:boldItalic r:id="rId18"/>
    </p:embeddedFont>
    <p:embeddedFont>
      <p:font typeface="Wingdings 3" panose="05040102010807070707" pitchFamily="18" charset="2"/>
      <p:regular r:id="rId1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1" d="100"/>
          <a:sy n="41" d="100"/>
        </p:scale>
        <p:origin x="820" y="4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07.01.2025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32433" y="2171701"/>
            <a:ext cx="13238487" cy="4994372"/>
          </a:xfrm>
        </p:spPr>
        <p:txBody>
          <a:bodyPr anchor="b"/>
          <a:lstStyle>
            <a:lvl1pPr>
              <a:defRPr sz="10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32433" y="7166070"/>
            <a:ext cx="13238487" cy="129213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429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114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800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486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8801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2435" y="7200880"/>
            <a:ext cx="13238486" cy="85010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32433" y="1028699"/>
            <a:ext cx="13238487" cy="5461001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32434" y="8050988"/>
            <a:ext cx="13238484" cy="74056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440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2432" y="2171700"/>
            <a:ext cx="13238489" cy="2971800"/>
          </a:xfrm>
        </p:spPr>
        <p:txBody>
          <a:bodyPr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732432" y="5486400"/>
            <a:ext cx="13238489" cy="3543300"/>
          </a:xfrm>
        </p:spPr>
        <p:txBody>
          <a:bodyPr anchor="ctr">
            <a:normAutofit/>
          </a:bodyPr>
          <a:lstStyle>
            <a:lvl1pPr marL="0" indent="0">
              <a:buNone/>
              <a:defRPr sz="27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9359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62200" y="2171700"/>
            <a:ext cx="11998973" cy="3485061"/>
          </a:xfrm>
        </p:spPr>
        <p:txBody>
          <a:bodyPr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2895601" y="5656761"/>
            <a:ext cx="10919474" cy="513261"/>
          </a:xfrm>
        </p:spPr>
        <p:txBody>
          <a:bodyPr anchor="t">
            <a:normAutofit/>
          </a:bodyPr>
          <a:lstStyle>
            <a:lvl1pPr marL="0" indent="0">
              <a:buNone/>
              <a:defRPr lang="en-US" sz="21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732432" y="6525986"/>
            <a:ext cx="13238489" cy="2514600"/>
          </a:xfrm>
        </p:spPr>
        <p:txBody>
          <a:bodyPr anchor="ctr">
            <a:normAutofit/>
          </a:bodyPr>
          <a:lstStyle>
            <a:lvl1pPr marL="0" indent="0">
              <a:buNone/>
              <a:defRPr sz="27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347443" y="1456880"/>
            <a:ext cx="1202868" cy="2908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3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3995735" y="3920681"/>
            <a:ext cx="1202868" cy="2908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3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346224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2432" y="4686302"/>
            <a:ext cx="13238489" cy="2479770"/>
          </a:xfrm>
        </p:spPr>
        <p:txBody>
          <a:bodyPr anchor="b"/>
          <a:lstStyle>
            <a:lvl1pPr algn="l">
              <a:defRPr sz="6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32433" y="7166072"/>
            <a:ext cx="13238487" cy="1290600"/>
          </a:xfrm>
        </p:spPr>
        <p:txBody>
          <a:bodyPr anchor="t"/>
          <a:lstStyle>
            <a:lvl1pPr marL="0" indent="0" algn="l">
              <a:buNone/>
              <a:defRPr sz="3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6724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6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9421" y="2971800"/>
            <a:ext cx="4420299" cy="864393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978695" y="4000500"/>
            <a:ext cx="4391025" cy="5384007"/>
          </a:xfrm>
        </p:spPr>
        <p:txBody>
          <a:bodyPr anchor="t"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5489" y="2971800"/>
            <a:ext cx="4404362" cy="864393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5809659" y="4000500"/>
            <a:ext cx="4420191" cy="5384007"/>
          </a:xfrm>
        </p:spPr>
        <p:txBody>
          <a:bodyPr anchor="t"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10687051" y="2971800"/>
            <a:ext cx="4398170" cy="864393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10687051" y="4000500"/>
            <a:ext cx="4398170" cy="5384007"/>
          </a:xfrm>
        </p:spPr>
        <p:txBody>
          <a:bodyPr anchor="t"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5589213" y="3200400"/>
            <a:ext cx="0" cy="59436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10443341" y="3200400"/>
            <a:ext cx="0" cy="5950323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1/7/2025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9646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6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8695" y="6376424"/>
            <a:ext cx="4410075" cy="864393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accent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78695" y="3314700"/>
            <a:ext cx="4410075" cy="2286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978695" y="7240817"/>
            <a:ext cx="4410075" cy="988784"/>
          </a:xfrm>
        </p:spPr>
        <p:txBody>
          <a:bodyPr anchor="t"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34063" y="6376424"/>
            <a:ext cx="4395788" cy="864393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accent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5834062" y="3314700"/>
            <a:ext cx="4395788" cy="2286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5832033" y="7240816"/>
            <a:ext cx="4401609" cy="988784"/>
          </a:xfrm>
        </p:spPr>
        <p:txBody>
          <a:bodyPr anchor="t"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10687051" y="6376424"/>
            <a:ext cx="4398170" cy="864393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accent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10687049" y="3314700"/>
            <a:ext cx="4398170" cy="2286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10686863" y="7240813"/>
            <a:ext cx="4403996" cy="988784"/>
          </a:xfrm>
        </p:spPr>
        <p:txBody>
          <a:bodyPr anchor="t"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5589213" y="3200400"/>
            <a:ext cx="0" cy="59436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10443341" y="3200400"/>
            <a:ext cx="0" cy="5950323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1/7/2025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318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6746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2456319" y="645320"/>
            <a:ext cx="2628902" cy="8739188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78695" y="1331121"/>
            <a:ext cx="11134724" cy="805338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6685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1470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2435" y="4292600"/>
            <a:ext cx="13238486" cy="2873471"/>
          </a:xfrm>
        </p:spPr>
        <p:txBody>
          <a:bodyPr anchor="b"/>
          <a:lstStyle>
            <a:lvl1pPr algn="l">
              <a:defRPr sz="6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32433" y="7166072"/>
            <a:ext cx="13238487" cy="1290600"/>
          </a:xfrm>
        </p:spPr>
        <p:txBody>
          <a:bodyPr anchor="t"/>
          <a:lstStyle>
            <a:lvl1pPr marL="0" indent="0" algn="l">
              <a:buNone/>
              <a:defRPr sz="3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99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54969" y="3090863"/>
            <a:ext cx="6594509" cy="6293645"/>
          </a:xfrm>
        </p:spPr>
        <p:txBody>
          <a:bodyPr>
            <a:normAutofit/>
          </a:bodyPr>
          <a:lstStyle>
            <a:lvl1pPr>
              <a:defRPr sz="2700"/>
            </a:lvl1pPr>
            <a:lvl2pPr>
              <a:defRPr sz="24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81740" y="3084139"/>
            <a:ext cx="6594512" cy="6300368"/>
          </a:xfrm>
        </p:spPr>
        <p:txBody>
          <a:bodyPr>
            <a:normAutofit/>
          </a:bodyPr>
          <a:lstStyle>
            <a:lvl1pPr>
              <a:defRPr sz="2700"/>
            </a:lvl1pPr>
            <a:lvl2pPr>
              <a:defRPr sz="24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9084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54970" y="2857500"/>
            <a:ext cx="6594507" cy="864393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54969" y="3771900"/>
            <a:ext cx="6594509" cy="5612607"/>
          </a:xfrm>
        </p:spPr>
        <p:txBody>
          <a:bodyPr>
            <a:normAutofit/>
          </a:bodyPr>
          <a:lstStyle>
            <a:lvl1pPr>
              <a:defRPr sz="2700"/>
            </a:lvl1pPr>
            <a:lvl2pPr>
              <a:defRPr sz="24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481743" y="2857500"/>
            <a:ext cx="6594509" cy="864393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481743" y="3771900"/>
            <a:ext cx="6594509" cy="5612607"/>
          </a:xfrm>
        </p:spPr>
        <p:txBody>
          <a:bodyPr>
            <a:normAutofit/>
          </a:bodyPr>
          <a:lstStyle>
            <a:lvl1pPr>
              <a:defRPr sz="2700"/>
            </a:lvl1pPr>
            <a:lvl2pPr>
              <a:defRPr sz="24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1549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1/7/2025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9159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1/7/2025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3639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2432" y="2171700"/>
            <a:ext cx="5101595" cy="2171700"/>
          </a:xfrm>
        </p:spPr>
        <p:txBody>
          <a:bodyPr anchor="b"/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76925" y="2171700"/>
            <a:ext cx="7793996" cy="6858000"/>
          </a:xfrm>
        </p:spPr>
        <p:txBody>
          <a:bodyPr anchor="ctr">
            <a:normAutofit/>
          </a:bodyPr>
          <a:lstStyle>
            <a:lvl1pPr>
              <a:defRPr sz="30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32433" y="4693921"/>
            <a:ext cx="5101593" cy="4343399"/>
          </a:xfrm>
        </p:spPr>
        <p:txBody>
          <a:bodyPr/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1/7/2025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8438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0861" y="2781288"/>
            <a:ext cx="7639359" cy="2362212"/>
          </a:xfrm>
        </p:spPr>
        <p:txBody>
          <a:bodyPr anchor="b">
            <a:normAutofit/>
          </a:bodyPr>
          <a:lstStyle>
            <a:lvl1pPr algn="l">
              <a:defRPr sz="5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24319" y="1714500"/>
            <a:ext cx="4800600" cy="6858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32432" y="5486400"/>
            <a:ext cx="7627469" cy="2057400"/>
          </a:xfrm>
        </p:spPr>
        <p:txBody>
          <a:bodyPr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7664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1" y="4004528"/>
            <a:ext cx="6053504" cy="628247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4338521"/>
            <a:ext cx="2283618" cy="3548180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12913518" y="2514600"/>
            <a:ext cx="4229100" cy="42291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11999119" y="1"/>
            <a:ext cx="2405081" cy="171211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12913518" y="9144000"/>
            <a:ext cx="1490601" cy="1143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5656718" y="0"/>
            <a:ext cx="1028700" cy="171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69167" y="679077"/>
            <a:ext cx="14107085" cy="210079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54969" y="3079378"/>
            <a:ext cx="13419812" cy="62932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5233459" y="2686052"/>
            <a:ext cx="1485899" cy="4571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65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13427360" y="4837946"/>
            <a:ext cx="5789693" cy="45720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65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5528811" y="443594"/>
            <a:ext cx="1257299" cy="115153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42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3067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txStyles>
    <p:titleStyle>
      <a:lvl1pPr algn="l" defTabSz="685800" rtl="0" eaLnBrk="1" latinLnBrk="0" hangingPunct="1">
        <a:spcBef>
          <a:spcPct val="0"/>
        </a:spcBef>
        <a:buNone/>
        <a:defRPr sz="63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514350" indent="-514350" algn="l" defTabSz="685800" rtl="0" eaLnBrk="1" latinLnBrk="0" hangingPunct="1">
        <a:spcBef>
          <a:spcPts val="15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3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1114425" indent="-428625" algn="l" defTabSz="685800" rtl="0" eaLnBrk="1" latinLnBrk="0" hangingPunct="1">
        <a:spcBef>
          <a:spcPts val="15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27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7145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24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24003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21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30861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21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37719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21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44577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21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51435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21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58293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21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EEEE1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FFA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7" name="Freeform 7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8" name="TextBox 8"/>
          <p:cNvSpPr txBox="1"/>
          <p:nvPr/>
        </p:nvSpPr>
        <p:spPr>
          <a:xfrm>
            <a:off x="7850237" y="2467421"/>
            <a:ext cx="9445526" cy="36010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 dirty="0">
                <a:solidFill>
                  <a:srgbClr val="3B4540"/>
                </a:solidFill>
                <a:latin typeface="Arimo Bold"/>
                <a:ea typeface="Arimo Bold"/>
                <a:cs typeface="Arimo Bold"/>
                <a:sym typeface="Arimo Bold"/>
              </a:rPr>
              <a:t>Event Sourcing: Microservices Architectural Design Patterns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7845475" y="7282606"/>
            <a:ext cx="463154" cy="463154"/>
            <a:chOff x="0" y="0"/>
            <a:chExt cx="617538" cy="61753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17601" cy="617601"/>
            </a:xfrm>
            <a:custGeom>
              <a:avLst/>
              <a:gdLst/>
              <a:ahLst/>
              <a:cxnLst/>
              <a:rect l="l" t="t" r="r" b="b"/>
              <a:pathLst>
                <a:path w="617601" h="617601">
                  <a:moveTo>
                    <a:pt x="0" y="308737"/>
                  </a:moveTo>
                  <a:cubicBezTo>
                    <a:pt x="0" y="138303"/>
                    <a:pt x="138303" y="0"/>
                    <a:pt x="308737" y="0"/>
                  </a:cubicBezTo>
                  <a:cubicBezTo>
                    <a:pt x="310642" y="0"/>
                    <a:pt x="312547" y="889"/>
                    <a:pt x="313690" y="2413"/>
                  </a:cubicBezTo>
                  <a:lnTo>
                    <a:pt x="308737" y="6350"/>
                  </a:lnTo>
                  <a:lnTo>
                    <a:pt x="308737" y="0"/>
                  </a:lnTo>
                  <a:lnTo>
                    <a:pt x="308737" y="6350"/>
                  </a:lnTo>
                  <a:lnTo>
                    <a:pt x="308737" y="0"/>
                  </a:lnTo>
                  <a:cubicBezTo>
                    <a:pt x="479298" y="0"/>
                    <a:pt x="617601" y="138303"/>
                    <a:pt x="617601" y="308737"/>
                  </a:cubicBezTo>
                  <a:cubicBezTo>
                    <a:pt x="617601" y="311150"/>
                    <a:pt x="616204" y="313309"/>
                    <a:pt x="614045" y="314452"/>
                  </a:cubicBezTo>
                  <a:lnTo>
                    <a:pt x="611251" y="308737"/>
                  </a:lnTo>
                  <a:lnTo>
                    <a:pt x="617601" y="308737"/>
                  </a:lnTo>
                  <a:cubicBezTo>
                    <a:pt x="617601" y="479298"/>
                    <a:pt x="479298" y="617474"/>
                    <a:pt x="308864" y="617474"/>
                  </a:cubicBezTo>
                  <a:lnTo>
                    <a:pt x="308864" y="611124"/>
                  </a:lnTo>
                  <a:lnTo>
                    <a:pt x="308864" y="604774"/>
                  </a:lnTo>
                  <a:lnTo>
                    <a:pt x="308864" y="611124"/>
                  </a:lnTo>
                  <a:lnTo>
                    <a:pt x="308864" y="617474"/>
                  </a:lnTo>
                  <a:cubicBezTo>
                    <a:pt x="138303" y="617601"/>
                    <a:pt x="0" y="479298"/>
                    <a:pt x="0" y="308737"/>
                  </a:cubicBezTo>
                  <a:lnTo>
                    <a:pt x="6350" y="308737"/>
                  </a:lnTo>
                  <a:lnTo>
                    <a:pt x="0" y="308737"/>
                  </a:lnTo>
                  <a:moveTo>
                    <a:pt x="12700" y="308737"/>
                  </a:moveTo>
                  <a:lnTo>
                    <a:pt x="6350" y="308737"/>
                  </a:lnTo>
                  <a:lnTo>
                    <a:pt x="12700" y="308737"/>
                  </a:lnTo>
                  <a:cubicBezTo>
                    <a:pt x="12700" y="472313"/>
                    <a:pt x="145288" y="604901"/>
                    <a:pt x="308737" y="604901"/>
                  </a:cubicBezTo>
                  <a:cubicBezTo>
                    <a:pt x="312293" y="604901"/>
                    <a:pt x="315087" y="607695"/>
                    <a:pt x="315087" y="611251"/>
                  </a:cubicBezTo>
                  <a:cubicBezTo>
                    <a:pt x="315087" y="614807"/>
                    <a:pt x="312293" y="617601"/>
                    <a:pt x="308737" y="617601"/>
                  </a:cubicBezTo>
                  <a:cubicBezTo>
                    <a:pt x="305181" y="617601"/>
                    <a:pt x="302387" y="614807"/>
                    <a:pt x="302387" y="611251"/>
                  </a:cubicBezTo>
                  <a:cubicBezTo>
                    <a:pt x="302387" y="607695"/>
                    <a:pt x="305181" y="604901"/>
                    <a:pt x="308737" y="604901"/>
                  </a:cubicBezTo>
                  <a:cubicBezTo>
                    <a:pt x="472313" y="604901"/>
                    <a:pt x="604774" y="472313"/>
                    <a:pt x="604774" y="308864"/>
                  </a:cubicBezTo>
                  <a:cubicBezTo>
                    <a:pt x="604774" y="306451"/>
                    <a:pt x="606171" y="304292"/>
                    <a:pt x="608330" y="303149"/>
                  </a:cubicBezTo>
                  <a:lnTo>
                    <a:pt x="611124" y="308864"/>
                  </a:lnTo>
                  <a:lnTo>
                    <a:pt x="604774" y="308864"/>
                  </a:lnTo>
                  <a:cubicBezTo>
                    <a:pt x="604901" y="145288"/>
                    <a:pt x="472313" y="12700"/>
                    <a:pt x="308737" y="12700"/>
                  </a:cubicBezTo>
                  <a:cubicBezTo>
                    <a:pt x="306832" y="12700"/>
                    <a:pt x="304927" y="11811"/>
                    <a:pt x="303784" y="10287"/>
                  </a:cubicBezTo>
                  <a:lnTo>
                    <a:pt x="308737" y="6350"/>
                  </a:lnTo>
                  <a:lnTo>
                    <a:pt x="308737" y="12700"/>
                  </a:lnTo>
                  <a:cubicBezTo>
                    <a:pt x="145288" y="12700"/>
                    <a:pt x="12700" y="145288"/>
                    <a:pt x="12700" y="308737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1" name="Freeform 11" descr="preencoded.png"/>
          <p:cNvSpPr/>
          <p:nvPr/>
        </p:nvSpPr>
        <p:spPr>
          <a:xfrm>
            <a:off x="7859762" y="7296894"/>
            <a:ext cx="434579" cy="434579"/>
          </a:xfrm>
          <a:custGeom>
            <a:avLst/>
            <a:gdLst/>
            <a:ahLst/>
            <a:cxnLst/>
            <a:rect l="l" t="t" r="r" b="b"/>
            <a:pathLst>
              <a:path w="434579" h="434579">
                <a:moveTo>
                  <a:pt x="0" y="0"/>
                </a:moveTo>
                <a:lnTo>
                  <a:pt x="434579" y="0"/>
                </a:lnTo>
                <a:lnTo>
                  <a:pt x="434579" y="434578"/>
                </a:lnTo>
                <a:lnTo>
                  <a:pt x="0" y="43457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2" name="TextBox 12"/>
          <p:cNvSpPr txBox="1"/>
          <p:nvPr/>
        </p:nvSpPr>
        <p:spPr>
          <a:xfrm>
            <a:off x="8445550" y="7190035"/>
            <a:ext cx="3426024" cy="5722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74"/>
              </a:lnSpc>
            </a:pPr>
            <a:r>
              <a:rPr lang="en-US" sz="2750" b="1">
                <a:solidFill>
                  <a:srgbClr val="405449"/>
                </a:solidFill>
                <a:latin typeface="Arimo Bold"/>
                <a:ea typeface="Arimo Bold"/>
                <a:cs typeface="Arimo Bold"/>
                <a:sym typeface="Arimo Bold"/>
              </a:rPr>
              <a:t>by SANJAYKUMAR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EEEE1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FFA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7" name="Freeform 7" descr="preencoded.png"/>
          <p:cNvSpPr/>
          <p:nvPr/>
        </p:nvSpPr>
        <p:spPr>
          <a:xfrm>
            <a:off x="3657600" y="2705100"/>
            <a:ext cx="9220200" cy="1828800"/>
          </a:xfrm>
          <a:custGeom>
            <a:avLst/>
            <a:gdLst/>
            <a:ahLst/>
            <a:cxnLst/>
            <a:rect l="l" t="t" r="r" b="b"/>
            <a:pathLst>
              <a:path w="6332190" h="2089100">
                <a:moveTo>
                  <a:pt x="0" y="0"/>
                </a:moveTo>
                <a:lnTo>
                  <a:pt x="6332189" y="0"/>
                </a:lnTo>
                <a:lnTo>
                  <a:pt x="6332189" y="2089100"/>
                </a:lnTo>
                <a:lnTo>
                  <a:pt x="0" y="20891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90" r="-90"/>
            </a:stretch>
          </a:blipFill>
        </p:spPr>
        <p:txBody>
          <a:bodyPr/>
          <a:lstStyle/>
          <a:p>
            <a:endParaRPr lang="en-IN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EEEE1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FFA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992238" y="1624161"/>
            <a:ext cx="7088237" cy="9431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>
                <a:solidFill>
                  <a:srgbClr val="3B4540"/>
                </a:solidFill>
                <a:latin typeface="Arimo Bold"/>
                <a:ea typeface="Arimo Bold"/>
                <a:cs typeface="Arimo Bold"/>
                <a:sym typeface="Arimo Bold"/>
              </a:rPr>
              <a:t>Design patterns</a:t>
            </a:r>
          </a:p>
        </p:txBody>
      </p:sp>
      <p:sp>
        <p:nvSpPr>
          <p:cNvPr id="8" name="Freeform 8" descr="preencoded.png"/>
          <p:cNvSpPr/>
          <p:nvPr/>
        </p:nvSpPr>
        <p:spPr>
          <a:xfrm>
            <a:off x="992238" y="3688110"/>
            <a:ext cx="7805886" cy="3902869"/>
          </a:xfrm>
          <a:custGeom>
            <a:avLst/>
            <a:gdLst/>
            <a:ahLst/>
            <a:cxnLst/>
            <a:rect l="l" t="t" r="r" b="b"/>
            <a:pathLst>
              <a:path w="7805886" h="3902869">
                <a:moveTo>
                  <a:pt x="0" y="0"/>
                </a:moveTo>
                <a:lnTo>
                  <a:pt x="7805886" y="0"/>
                </a:lnTo>
                <a:lnTo>
                  <a:pt x="7805886" y="3902869"/>
                </a:lnTo>
                <a:lnTo>
                  <a:pt x="0" y="39028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9" name="TextBox 9"/>
          <p:cNvSpPr txBox="1"/>
          <p:nvPr/>
        </p:nvSpPr>
        <p:spPr>
          <a:xfrm>
            <a:off x="9499401" y="3142804"/>
            <a:ext cx="7805886" cy="55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b="1">
                <a:solidFill>
                  <a:srgbClr val="405449"/>
                </a:solidFill>
                <a:latin typeface="Arimo Bold"/>
                <a:ea typeface="Arimo Bold"/>
                <a:cs typeface="Arimo Bold"/>
                <a:sym typeface="Arimo Bold"/>
              </a:rPr>
              <a:t>what is design patterns ?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499401" y="3851522"/>
            <a:ext cx="7805886" cy="1465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       1.  Design patterns are proven solutions to common problems in software design, offering reusable templates for structuring code in an efficient and maintainable way.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499401" y="5467499"/>
            <a:ext cx="7805886" cy="1465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      2. Design patterns are like reusable templates that solve common design problems, improving code flexibility and maintainability.</a:t>
            </a:r>
          </a:p>
        </p:txBody>
      </p: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EEEE1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FFA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992238" y="2199382"/>
            <a:ext cx="7450336" cy="746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62"/>
              </a:lnSpc>
            </a:pPr>
            <a:r>
              <a:rPr lang="en-US" sz="4437" b="1">
                <a:solidFill>
                  <a:srgbClr val="4A644E"/>
                </a:solidFill>
                <a:latin typeface="Arimo Bold"/>
                <a:ea typeface="Arimo Bold"/>
                <a:cs typeface="Arimo Bold"/>
                <a:sym typeface="Arimo Bold"/>
              </a:rPr>
              <a:t>Design Patterns Diagram :</a:t>
            </a:r>
          </a:p>
        </p:txBody>
      </p:sp>
      <p:sp>
        <p:nvSpPr>
          <p:cNvPr id="8" name="Freeform 8" descr="preencoded.png"/>
          <p:cNvSpPr/>
          <p:nvPr/>
        </p:nvSpPr>
        <p:spPr>
          <a:xfrm>
            <a:off x="992238" y="3661172"/>
            <a:ext cx="7805886" cy="3673228"/>
          </a:xfrm>
          <a:custGeom>
            <a:avLst/>
            <a:gdLst/>
            <a:ahLst/>
            <a:cxnLst/>
            <a:rect l="l" t="t" r="r" b="b"/>
            <a:pathLst>
              <a:path w="7805886" h="3673228">
                <a:moveTo>
                  <a:pt x="0" y="0"/>
                </a:moveTo>
                <a:lnTo>
                  <a:pt x="7805886" y="0"/>
                </a:lnTo>
                <a:lnTo>
                  <a:pt x="7805886" y="3673228"/>
                </a:lnTo>
                <a:lnTo>
                  <a:pt x="0" y="36732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7" b="-17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9" name="TextBox 9"/>
          <p:cNvSpPr txBox="1"/>
          <p:nvPr/>
        </p:nvSpPr>
        <p:spPr>
          <a:xfrm>
            <a:off x="9499401" y="3510557"/>
            <a:ext cx="4252912" cy="5697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25"/>
              </a:lnSpc>
            </a:pPr>
            <a:r>
              <a:rPr lang="en-US" sz="3312" b="1">
                <a:solidFill>
                  <a:srgbClr val="3B4540"/>
                </a:solidFill>
                <a:latin typeface="Arimo Bold"/>
                <a:ea typeface="Arimo Bold"/>
                <a:cs typeface="Arimo Bold"/>
                <a:sym typeface="Arimo Bold"/>
              </a:rPr>
              <a:t>Interesting fact :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499401" y="4259015"/>
            <a:ext cx="7805886" cy="282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An interesting fact about </a:t>
            </a:r>
            <a:r>
              <a:rPr lang="en-US" sz="2187" b="1">
                <a:solidFill>
                  <a:srgbClr val="405449"/>
                </a:solidFill>
                <a:latin typeface="Arimo Bold"/>
                <a:ea typeface="Arimo Bold"/>
                <a:cs typeface="Arimo Bold"/>
                <a:sym typeface="Arimo Bold"/>
              </a:rPr>
              <a:t>event-driven design patterns</a:t>
            </a:r>
            <a:r>
              <a:rPr lang="en-US" sz="2187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 is that they decouple event producers from consumers, enabling highly scalable and reactive systems. This approach allows real-time processing, making it ideal for applications like e-commerce order systems or live notifications.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EEEE1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FFA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992238" y="2162175"/>
            <a:ext cx="8765084" cy="9431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>
                <a:solidFill>
                  <a:srgbClr val="3B4540"/>
                </a:solidFill>
                <a:latin typeface="Arimo Bold"/>
                <a:ea typeface="Arimo Bold"/>
                <a:cs typeface="Arimo Bold"/>
                <a:sym typeface="Arimo Bold"/>
              </a:rPr>
              <a:t>What is Event Sourcing?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92238" y="3775919"/>
            <a:ext cx="3544044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3B4540"/>
                </a:solidFill>
                <a:latin typeface="Arimo Bold"/>
                <a:ea typeface="Arimo Bold"/>
                <a:cs typeface="Arimo Bold"/>
                <a:sym typeface="Arimo Bold"/>
              </a:rPr>
              <a:t>A Data Paradigm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92238" y="4435674"/>
            <a:ext cx="7804100" cy="19192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Event Sourcing is a way of saving data by keeping a list of all the changes (events) that happen instead of just storing the final result. Each event is permanent, allowing you to track everything that happened in the system</a:t>
            </a:r>
          </a:p>
        </p:txBody>
      </p:sp>
      <p:sp>
        <p:nvSpPr>
          <p:cNvPr id="10" name="Freeform 10" descr="preencoded.png"/>
          <p:cNvSpPr/>
          <p:nvPr/>
        </p:nvSpPr>
        <p:spPr>
          <a:xfrm>
            <a:off x="9497615" y="3849440"/>
            <a:ext cx="4630936" cy="3190429"/>
          </a:xfrm>
          <a:custGeom>
            <a:avLst/>
            <a:gdLst/>
            <a:ahLst/>
            <a:cxnLst/>
            <a:rect l="l" t="t" r="r" b="b"/>
            <a:pathLst>
              <a:path w="4630936" h="3190429">
                <a:moveTo>
                  <a:pt x="0" y="0"/>
                </a:moveTo>
                <a:lnTo>
                  <a:pt x="4630936" y="0"/>
                </a:lnTo>
                <a:lnTo>
                  <a:pt x="4630936" y="3190429"/>
                </a:lnTo>
                <a:lnTo>
                  <a:pt x="0" y="319042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26" b="-26"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EEEE1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126355" y="-129139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126355" y="-129139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FFA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4" name="Title 23">
            <a:extLst>
              <a:ext uri="{FF2B5EF4-FFF2-40B4-BE49-F238E27FC236}">
                <a16:creationId xmlns:a16="http://schemas.microsoft.com/office/drawing/2014/main" id="{A9895CC9-A67F-0A28-818D-314ADE3BB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9167" y="679077"/>
            <a:ext cx="15337633" cy="8579223"/>
          </a:xfrm>
        </p:spPr>
        <p:txBody>
          <a:bodyPr/>
          <a:lstStyle/>
          <a:p>
            <a:r>
              <a:rPr lang="en-US" sz="4000" dirty="0">
                <a:solidFill>
                  <a:srgbClr val="002060"/>
                </a:solidFill>
              </a:rPr>
              <a:t>Real-Time Example Application of Event Sourcing:</a:t>
            </a:r>
            <a:br>
              <a:rPr lang="en-US" sz="4000" dirty="0">
                <a:solidFill>
                  <a:srgbClr val="002060"/>
                </a:solidFill>
              </a:rPr>
            </a:br>
            <a:br>
              <a:rPr lang="en-US" sz="4000" dirty="0">
                <a:solidFill>
                  <a:srgbClr val="002060"/>
                </a:solidFill>
              </a:rPr>
            </a:br>
            <a:br>
              <a:rPr lang="en-US" sz="4000" dirty="0">
                <a:solidFill>
                  <a:srgbClr val="002060"/>
                </a:solidFill>
              </a:rPr>
            </a:br>
            <a:r>
              <a:rPr lang="en-US" sz="4000" dirty="0">
                <a:solidFill>
                  <a:srgbClr val="002060"/>
                </a:solidFill>
              </a:rPr>
              <a:t>		1. </a:t>
            </a:r>
            <a:r>
              <a:rPr lang="en-IN" sz="3600" dirty="0">
                <a:solidFill>
                  <a:schemeClr val="bg1"/>
                </a:solidFill>
              </a:rPr>
              <a:t>E-commerce Order Management System</a:t>
            </a:r>
            <a:br>
              <a:rPr lang="en-IN" sz="3600" dirty="0">
                <a:solidFill>
                  <a:schemeClr val="bg1"/>
                </a:solidFill>
              </a:rPr>
            </a:br>
            <a:br>
              <a:rPr lang="en-IN" sz="3600" dirty="0">
                <a:solidFill>
                  <a:schemeClr val="bg1"/>
                </a:solidFill>
              </a:rPr>
            </a:br>
            <a:r>
              <a:rPr lang="en-IN" sz="3600" dirty="0">
                <a:solidFill>
                  <a:schemeClr val="bg1"/>
                </a:solidFill>
              </a:rPr>
              <a:t>		2. Banking Transaction System</a:t>
            </a:r>
            <a:br>
              <a:rPr lang="en-IN" sz="3600" dirty="0">
                <a:solidFill>
                  <a:schemeClr val="bg1"/>
                </a:solidFill>
              </a:rPr>
            </a:br>
            <a:br>
              <a:rPr lang="en-IN" sz="3600" dirty="0">
                <a:solidFill>
                  <a:schemeClr val="bg1"/>
                </a:solidFill>
              </a:rPr>
            </a:br>
            <a:r>
              <a:rPr lang="en-IN" sz="3600" dirty="0">
                <a:solidFill>
                  <a:schemeClr val="bg1"/>
                </a:solidFill>
              </a:rPr>
              <a:t>		3. Subscription Billing System</a:t>
            </a:r>
            <a:br>
              <a:rPr lang="en-IN" sz="3600" dirty="0">
                <a:solidFill>
                  <a:schemeClr val="bg1"/>
                </a:solidFill>
              </a:rPr>
            </a:br>
            <a:br>
              <a:rPr lang="en-IN" sz="3600" dirty="0">
                <a:solidFill>
                  <a:schemeClr val="bg1"/>
                </a:solidFill>
              </a:rPr>
            </a:br>
            <a:r>
              <a:rPr lang="en-IN" sz="3600" dirty="0">
                <a:solidFill>
                  <a:schemeClr val="bg1"/>
                </a:solidFill>
              </a:rPr>
              <a:t>		4. Healthcare Patient Record System</a:t>
            </a:r>
            <a:br>
              <a:rPr lang="en-IN" sz="3600" dirty="0">
                <a:solidFill>
                  <a:schemeClr val="bg1"/>
                </a:solidFill>
              </a:rPr>
            </a:br>
            <a:br>
              <a:rPr lang="en-IN" sz="3600" dirty="0">
                <a:solidFill>
                  <a:schemeClr val="bg1"/>
                </a:solidFill>
              </a:rPr>
            </a:br>
            <a:r>
              <a:rPr lang="en-IN" sz="3600" dirty="0">
                <a:solidFill>
                  <a:schemeClr val="bg1"/>
                </a:solidFill>
              </a:rPr>
              <a:t>		5. Inventory Management System</a:t>
            </a:r>
            <a:br>
              <a:rPr lang="en-IN" sz="3600" dirty="0">
                <a:solidFill>
                  <a:schemeClr val="bg1"/>
                </a:solidFill>
              </a:rPr>
            </a:br>
            <a:r>
              <a:rPr lang="en-IN" sz="3600" dirty="0">
                <a:solidFill>
                  <a:schemeClr val="bg1"/>
                </a:solidFill>
              </a:rPr>
              <a:t>		</a:t>
            </a:r>
            <a:r>
              <a:rPr lang="en-US" sz="3600" dirty="0">
                <a:solidFill>
                  <a:schemeClr val="bg1"/>
                </a:solidFill>
              </a:rPr>
              <a:t>	</a:t>
            </a:r>
            <a:r>
              <a:rPr lang="en-US" dirty="0">
                <a:solidFill>
                  <a:schemeClr val="bg1"/>
                </a:solidFill>
              </a:rPr>
              <a:t> </a:t>
            </a:r>
            <a:br>
              <a:rPr lang="en-US" dirty="0"/>
            </a:br>
            <a:r>
              <a:rPr lang="en-US" dirty="0">
                <a:solidFill>
                  <a:srgbClr val="002060"/>
                </a:solidFill>
              </a:rPr>
              <a:t>	</a:t>
            </a:r>
            <a:endParaRPr lang="en-IN" dirty="0">
              <a:solidFill>
                <a:srgbClr val="002060"/>
              </a:solidFill>
            </a:endParaRPr>
          </a:p>
        </p:txBody>
      </p:sp>
      <p:pic>
        <p:nvPicPr>
          <p:cNvPr id="27" name="Content Placeholder 26" descr="A cartoon rocket with fire coming out of it&#10;&#10;Description automatically generated">
            <a:extLst>
              <a:ext uri="{FF2B5EF4-FFF2-40B4-BE49-F238E27FC236}">
                <a16:creationId xmlns:a16="http://schemas.microsoft.com/office/drawing/2014/main" id="{73449A58-D887-AFC3-E55E-D146C39405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2877800" y="7734300"/>
            <a:ext cx="46038" cy="44228"/>
          </a:xfr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EEEE1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FFA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992238" y="2034927"/>
            <a:ext cx="9235679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5E208E"/>
                </a:solidFill>
                <a:latin typeface="Arimo Bold"/>
                <a:ea typeface="Arimo Bold"/>
                <a:cs typeface="Arimo Bold"/>
                <a:sym typeface="Arimo Bold"/>
              </a:rPr>
              <a:t>Real-Time Example: E-Commerce Order Processing</a:t>
            </a:r>
          </a:p>
        </p:txBody>
      </p:sp>
      <p:sp>
        <p:nvSpPr>
          <p:cNvPr id="8" name="Freeform 8" descr="preencoded.png"/>
          <p:cNvSpPr/>
          <p:nvPr/>
        </p:nvSpPr>
        <p:spPr>
          <a:xfrm>
            <a:off x="992238" y="3153816"/>
            <a:ext cx="4741218" cy="4741218"/>
          </a:xfrm>
          <a:custGeom>
            <a:avLst/>
            <a:gdLst/>
            <a:ahLst/>
            <a:cxnLst/>
            <a:rect l="l" t="t" r="r" b="b"/>
            <a:pathLst>
              <a:path w="4741218" h="4741218">
                <a:moveTo>
                  <a:pt x="0" y="0"/>
                </a:moveTo>
                <a:lnTo>
                  <a:pt x="4741217" y="0"/>
                </a:lnTo>
                <a:lnTo>
                  <a:pt x="4741217" y="4741218"/>
                </a:lnTo>
                <a:lnTo>
                  <a:pt x="0" y="474121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9" name="TextBox 9"/>
          <p:cNvSpPr txBox="1"/>
          <p:nvPr/>
        </p:nvSpPr>
        <p:spPr>
          <a:xfrm>
            <a:off x="9499401" y="3278684"/>
            <a:ext cx="7805886" cy="92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3B4540"/>
                </a:solidFill>
                <a:latin typeface="Arimo Bold"/>
                <a:ea typeface="Arimo Bold"/>
                <a:cs typeface="Arimo Bold"/>
                <a:sym typeface="Arimo Bold"/>
              </a:rPr>
              <a:t>Imagine an online shopping platform with the following microservices: Order Service: 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499401" y="4381351"/>
            <a:ext cx="7805886" cy="55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AutoNum type="arabicPeriod"/>
            </a:pPr>
            <a:r>
              <a:rPr lang="en-US" sz="2187" b="1">
                <a:solidFill>
                  <a:srgbClr val="405449"/>
                </a:solidFill>
                <a:latin typeface="Arimo Bold"/>
                <a:ea typeface="Arimo Bold"/>
                <a:cs typeface="Arimo Bold"/>
                <a:sym typeface="Arimo Bold"/>
              </a:rPr>
              <a:t>Order Service</a:t>
            </a:r>
            <a:r>
              <a:rPr lang="en-US" sz="2187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: Handles orders placed by customers.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499401" y="4934099"/>
            <a:ext cx="7805886" cy="55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AutoNum type="arabicPeriod"/>
            </a:pPr>
            <a:r>
              <a:rPr lang="en-US" sz="2187" b="1" dirty="0">
                <a:solidFill>
                  <a:srgbClr val="405449"/>
                </a:solidFill>
                <a:latin typeface="Arimo Bold"/>
                <a:ea typeface="Arimo Bold"/>
                <a:cs typeface="Arimo Bold"/>
                <a:sym typeface="Arimo Bold"/>
              </a:rPr>
              <a:t> Inventory Service</a:t>
            </a:r>
            <a:r>
              <a:rPr lang="en-US" sz="2187" dirty="0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: Manages product stock levels. 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499401" y="5486846"/>
            <a:ext cx="7805886" cy="55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AutoNum type="arabicPeriod"/>
            </a:pPr>
            <a:r>
              <a:rPr lang="en-US" sz="2187" b="1">
                <a:solidFill>
                  <a:srgbClr val="405449"/>
                </a:solidFill>
                <a:latin typeface="Arimo Bold"/>
                <a:ea typeface="Arimo Bold"/>
                <a:cs typeface="Arimo Bold"/>
                <a:sym typeface="Arimo Bold"/>
              </a:rPr>
              <a:t>Payment Service</a:t>
            </a:r>
            <a:r>
              <a:rPr lang="en-US" sz="2187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: Processes payments.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499401" y="6039594"/>
            <a:ext cx="7805886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AutoNum type="arabicPeriod"/>
            </a:pPr>
            <a:r>
              <a:rPr lang="en-US" sz="2187" b="1">
                <a:solidFill>
                  <a:srgbClr val="405449"/>
                </a:solidFill>
                <a:latin typeface="Arimo Bold"/>
                <a:ea typeface="Arimo Bold"/>
                <a:cs typeface="Arimo Bold"/>
                <a:sym typeface="Arimo Bold"/>
              </a:rPr>
              <a:t>Notification Service</a:t>
            </a:r>
            <a:r>
              <a:rPr lang="en-US" sz="2187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: Sends order confirmation emails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EEEE1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FFA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7" name="Freeform 7" descr="preencoded.png"/>
          <p:cNvSpPr/>
          <p:nvPr/>
        </p:nvSpPr>
        <p:spPr>
          <a:xfrm>
            <a:off x="0" y="0"/>
            <a:ext cx="18288000" cy="3131046"/>
          </a:xfrm>
          <a:custGeom>
            <a:avLst/>
            <a:gdLst/>
            <a:ahLst/>
            <a:cxnLst/>
            <a:rect l="l" t="t" r="r" b="b"/>
            <a:pathLst>
              <a:path w="18288000" h="3131046">
                <a:moveTo>
                  <a:pt x="0" y="0"/>
                </a:moveTo>
                <a:lnTo>
                  <a:pt x="18288000" y="0"/>
                </a:lnTo>
                <a:lnTo>
                  <a:pt x="18288000" y="3131046"/>
                </a:lnTo>
                <a:lnTo>
                  <a:pt x="0" y="313104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42" b="-42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8" name="TextBox 8"/>
          <p:cNvSpPr txBox="1"/>
          <p:nvPr/>
        </p:nvSpPr>
        <p:spPr>
          <a:xfrm>
            <a:off x="876597" y="3970735"/>
            <a:ext cx="11153180" cy="8304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125"/>
              </a:lnSpc>
            </a:pPr>
            <a:r>
              <a:rPr lang="en-US" sz="4875" b="1" dirty="0">
                <a:solidFill>
                  <a:srgbClr val="3B4540"/>
                </a:solidFill>
                <a:latin typeface="Arimo Bold"/>
                <a:ea typeface="Arimo Bold"/>
                <a:cs typeface="Arimo Bold"/>
                <a:sym typeface="Arimo Bold"/>
              </a:rPr>
              <a:t>Key Components of Event Sourcing</a:t>
            </a:r>
          </a:p>
        </p:txBody>
      </p:sp>
      <p:sp>
        <p:nvSpPr>
          <p:cNvPr id="9" name="Freeform 9" descr="preencoded.png"/>
          <p:cNvSpPr/>
          <p:nvPr/>
        </p:nvSpPr>
        <p:spPr>
          <a:xfrm>
            <a:off x="876597" y="5176838"/>
            <a:ext cx="626120" cy="626120"/>
          </a:xfrm>
          <a:custGeom>
            <a:avLst/>
            <a:gdLst/>
            <a:ahLst/>
            <a:cxnLst/>
            <a:rect l="l" t="t" r="r" b="b"/>
            <a:pathLst>
              <a:path w="626120" h="626120">
                <a:moveTo>
                  <a:pt x="0" y="0"/>
                </a:moveTo>
                <a:lnTo>
                  <a:pt x="626120" y="0"/>
                </a:lnTo>
                <a:lnTo>
                  <a:pt x="626120" y="626120"/>
                </a:lnTo>
                <a:lnTo>
                  <a:pt x="0" y="6261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0" name="TextBox 10"/>
          <p:cNvSpPr txBox="1"/>
          <p:nvPr/>
        </p:nvSpPr>
        <p:spPr>
          <a:xfrm>
            <a:off x="876597" y="6034385"/>
            <a:ext cx="3131046" cy="4104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2437" b="1">
                <a:solidFill>
                  <a:srgbClr val="405449"/>
                </a:solidFill>
                <a:latin typeface="Arimo Bold"/>
                <a:ea typeface="Arimo Bold"/>
                <a:cs typeface="Arimo Bold"/>
                <a:sym typeface="Arimo Bold"/>
              </a:rPr>
              <a:t>Events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76597" y="6499771"/>
            <a:ext cx="5261074" cy="24991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5"/>
              </a:lnSpc>
            </a:pPr>
            <a:r>
              <a:rPr lang="en-US" sz="1937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Events represent changes in the order processing system. Examples include </a:t>
            </a:r>
            <a:r>
              <a:rPr lang="en-US" sz="1937" b="1">
                <a:solidFill>
                  <a:srgbClr val="405449"/>
                </a:solidFill>
                <a:latin typeface="Arimo Bold"/>
                <a:ea typeface="Arimo Bold"/>
                <a:cs typeface="Arimo Bold"/>
                <a:sym typeface="Arimo Bold"/>
              </a:rPr>
              <a:t>"Order Created"</a:t>
            </a:r>
            <a:r>
              <a:rPr lang="en-US" sz="1937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, </a:t>
            </a:r>
            <a:r>
              <a:rPr lang="en-US" sz="1937" b="1">
                <a:solidFill>
                  <a:srgbClr val="405449"/>
                </a:solidFill>
                <a:latin typeface="Arimo Bold"/>
                <a:ea typeface="Arimo Bold"/>
                <a:cs typeface="Arimo Bold"/>
                <a:sym typeface="Arimo Bold"/>
              </a:rPr>
              <a:t>"Payment Processed"</a:t>
            </a:r>
            <a:r>
              <a:rPr lang="en-US" sz="1937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, and </a:t>
            </a:r>
            <a:r>
              <a:rPr lang="en-US" sz="1937" b="1">
                <a:solidFill>
                  <a:srgbClr val="405449"/>
                </a:solidFill>
                <a:latin typeface="Arimo Bold"/>
                <a:ea typeface="Arimo Bold"/>
                <a:cs typeface="Arimo Bold"/>
                <a:sym typeface="Arimo Bold"/>
              </a:rPr>
              <a:t>"Inventory Updated"</a:t>
            </a:r>
            <a:r>
              <a:rPr lang="en-US" sz="1937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. Each event is immutable and captures a specific action in the order lifecycle.</a:t>
            </a:r>
          </a:p>
        </p:txBody>
      </p:sp>
      <p:sp>
        <p:nvSpPr>
          <p:cNvPr id="12" name="Freeform 12" descr="preencoded.png"/>
          <p:cNvSpPr/>
          <p:nvPr/>
        </p:nvSpPr>
        <p:spPr>
          <a:xfrm>
            <a:off x="6513314" y="5176838"/>
            <a:ext cx="626120" cy="626120"/>
          </a:xfrm>
          <a:custGeom>
            <a:avLst/>
            <a:gdLst/>
            <a:ahLst/>
            <a:cxnLst/>
            <a:rect l="l" t="t" r="r" b="b"/>
            <a:pathLst>
              <a:path w="626120" h="626120">
                <a:moveTo>
                  <a:pt x="0" y="0"/>
                </a:moveTo>
                <a:lnTo>
                  <a:pt x="626120" y="0"/>
                </a:lnTo>
                <a:lnTo>
                  <a:pt x="626120" y="626120"/>
                </a:lnTo>
                <a:lnTo>
                  <a:pt x="0" y="6261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3" name="TextBox 13"/>
          <p:cNvSpPr txBox="1"/>
          <p:nvPr/>
        </p:nvSpPr>
        <p:spPr>
          <a:xfrm>
            <a:off x="6513314" y="6034385"/>
            <a:ext cx="3131046" cy="4104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2437" b="1">
                <a:solidFill>
                  <a:srgbClr val="405449"/>
                </a:solidFill>
                <a:latin typeface="Arimo Bold"/>
                <a:ea typeface="Arimo Bold"/>
                <a:cs typeface="Arimo Bold"/>
                <a:sym typeface="Arimo Bold"/>
              </a:rPr>
              <a:t>Event Store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513314" y="6499771"/>
            <a:ext cx="5261222" cy="28997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5"/>
              </a:lnSpc>
            </a:pPr>
            <a:r>
              <a:rPr lang="en-US" sz="1937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The event store is a specialized database that stores events like </a:t>
            </a:r>
            <a:r>
              <a:rPr lang="en-US" sz="1937" b="1">
                <a:solidFill>
                  <a:srgbClr val="405449"/>
                </a:solidFill>
                <a:latin typeface="Arimo Bold"/>
                <a:ea typeface="Arimo Bold"/>
                <a:cs typeface="Arimo Bold"/>
                <a:sym typeface="Arimo Bold"/>
              </a:rPr>
              <a:t>"Order Created"</a:t>
            </a:r>
            <a:r>
              <a:rPr lang="en-US" sz="1937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, </a:t>
            </a:r>
            <a:r>
              <a:rPr lang="en-US" sz="1937" b="1">
                <a:solidFill>
                  <a:srgbClr val="405449"/>
                </a:solidFill>
                <a:latin typeface="Arimo Bold"/>
                <a:ea typeface="Arimo Bold"/>
                <a:cs typeface="Arimo Bold"/>
                <a:sym typeface="Arimo Bold"/>
              </a:rPr>
              <a:t>"Payment Successful"</a:t>
            </a:r>
            <a:r>
              <a:rPr lang="en-US" sz="1937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, and </a:t>
            </a:r>
            <a:r>
              <a:rPr lang="en-US" sz="1937" b="1">
                <a:solidFill>
                  <a:srgbClr val="405449"/>
                </a:solidFill>
                <a:latin typeface="Arimo Bold"/>
                <a:ea typeface="Arimo Bold"/>
                <a:cs typeface="Arimo Bold"/>
                <a:sym typeface="Arimo Bold"/>
              </a:rPr>
              <a:t>"Inventory Adjusted"</a:t>
            </a:r>
            <a:r>
              <a:rPr lang="en-US" sz="1937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. It ensures that all events are safely stored and can be retrieved efficiently to reconstruct the order's history.</a:t>
            </a:r>
          </a:p>
        </p:txBody>
      </p:sp>
      <p:sp>
        <p:nvSpPr>
          <p:cNvPr id="15" name="Freeform 15" descr="preencoded.png"/>
          <p:cNvSpPr/>
          <p:nvPr/>
        </p:nvSpPr>
        <p:spPr>
          <a:xfrm>
            <a:off x="12150179" y="5176838"/>
            <a:ext cx="626120" cy="626120"/>
          </a:xfrm>
          <a:custGeom>
            <a:avLst/>
            <a:gdLst/>
            <a:ahLst/>
            <a:cxnLst/>
            <a:rect l="l" t="t" r="r" b="b"/>
            <a:pathLst>
              <a:path w="626120" h="626120">
                <a:moveTo>
                  <a:pt x="0" y="0"/>
                </a:moveTo>
                <a:lnTo>
                  <a:pt x="626120" y="0"/>
                </a:lnTo>
                <a:lnTo>
                  <a:pt x="626120" y="626120"/>
                </a:lnTo>
                <a:lnTo>
                  <a:pt x="0" y="62612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6" name="TextBox 16"/>
          <p:cNvSpPr txBox="1"/>
          <p:nvPr/>
        </p:nvSpPr>
        <p:spPr>
          <a:xfrm>
            <a:off x="12150179" y="6034385"/>
            <a:ext cx="3131046" cy="4104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2437" b="1">
                <a:solidFill>
                  <a:srgbClr val="405449"/>
                </a:solidFill>
                <a:latin typeface="Arimo Bold"/>
                <a:ea typeface="Arimo Bold"/>
                <a:cs typeface="Arimo Bold"/>
                <a:sym typeface="Arimo Bold"/>
              </a:rPr>
              <a:t>Aggregates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2150179" y="6499771"/>
            <a:ext cx="5261074" cy="28997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5"/>
              </a:lnSpc>
            </a:pPr>
            <a:r>
              <a:rPr lang="en-US" sz="1937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Aggregates represent key business entities, like an </a:t>
            </a:r>
            <a:r>
              <a:rPr lang="en-US" sz="1937" b="1">
                <a:solidFill>
                  <a:srgbClr val="405449"/>
                </a:solidFill>
                <a:latin typeface="Arimo Bold"/>
                <a:ea typeface="Arimo Bold"/>
                <a:cs typeface="Arimo Bold"/>
                <a:sym typeface="Arimo Bold"/>
              </a:rPr>
              <a:t>Order</a:t>
            </a:r>
            <a:r>
              <a:rPr lang="en-US" sz="1937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. An </a:t>
            </a:r>
            <a:r>
              <a:rPr lang="en-US" sz="1937" b="1">
                <a:solidFill>
                  <a:srgbClr val="405449"/>
                </a:solidFill>
                <a:latin typeface="Arimo Bold"/>
                <a:ea typeface="Arimo Bold"/>
                <a:cs typeface="Arimo Bold"/>
                <a:sym typeface="Arimo Bold"/>
              </a:rPr>
              <a:t>Order Aggregate</a:t>
            </a:r>
            <a:r>
              <a:rPr lang="en-US" sz="1937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 might encapsulate a sequence of events such as </a:t>
            </a:r>
            <a:r>
              <a:rPr lang="en-US" sz="1937" b="1">
                <a:solidFill>
                  <a:srgbClr val="405449"/>
                </a:solidFill>
                <a:latin typeface="Arimo Bold"/>
                <a:ea typeface="Arimo Bold"/>
                <a:cs typeface="Arimo Bold"/>
                <a:sym typeface="Arimo Bold"/>
              </a:rPr>
              <a:t>"Order Created"</a:t>
            </a:r>
            <a:r>
              <a:rPr lang="en-US" sz="1937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, </a:t>
            </a:r>
            <a:r>
              <a:rPr lang="en-US" sz="1937" b="1">
                <a:solidFill>
                  <a:srgbClr val="405449"/>
                </a:solidFill>
                <a:latin typeface="Arimo Bold"/>
                <a:ea typeface="Arimo Bold"/>
                <a:cs typeface="Arimo Bold"/>
                <a:sym typeface="Arimo Bold"/>
              </a:rPr>
              <a:t>"Payment Processed"</a:t>
            </a:r>
            <a:r>
              <a:rPr lang="en-US" sz="1937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, and </a:t>
            </a:r>
            <a:r>
              <a:rPr lang="en-US" sz="1937" b="1">
                <a:solidFill>
                  <a:srgbClr val="405449"/>
                </a:solidFill>
                <a:latin typeface="Arimo Bold"/>
                <a:ea typeface="Arimo Bold"/>
                <a:cs typeface="Arimo Bold"/>
                <a:sym typeface="Arimo Bold"/>
              </a:rPr>
              <a:t>"Inventory Updated"</a:t>
            </a:r>
            <a:r>
              <a:rPr lang="en-US" sz="1937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. These events modify the state of the order, providing a consistent view of its current status..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EEEE1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FFA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809922" y="679103"/>
            <a:ext cx="13720465" cy="770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87"/>
              </a:lnSpc>
            </a:pPr>
            <a:r>
              <a:rPr lang="en-US" sz="4499" b="1">
                <a:solidFill>
                  <a:srgbClr val="3B4540"/>
                </a:solidFill>
                <a:latin typeface="Arimo Bold"/>
                <a:ea typeface="Arimo Bold"/>
                <a:cs typeface="Arimo Bold"/>
                <a:sym typeface="Arimo Bold"/>
              </a:rPr>
              <a:t>Implementing Event Sourcing in Microservices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809922" y="1912888"/>
            <a:ext cx="2083445" cy="1742034"/>
            <a:chOff x="0" y="0"/>
            <a:chExt cx="2777927" cy="232271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777998" cy="2322703"/>
            </a:xfrm>
            <a:custGeom>
              <a:avLst/>
              <a:gdLst/>
              <a:ahLst/>
              <a:cxnLst/>
              <a:rect l="l" t="t" r="r" b="b"/>
              <a:pathLst>
                <a:path w="2777998" h="2322703">
                  <a:moveTo>
                    <a:pt x="0" y="277749"/>
                  </a:moveTo>
                  <a:cubicBezTo>
                    <a:pt x="0" y="124333"/>
                    <a:pt x="124333" y="0"/>
                    <a:pt x="277749" y="0"/>
                  </a:cubicBezTo>
                  <a:lnTo>
                    <a:pt x="2500249" y="0"/>
                  </a:lnTo>
                  <a:cubicBezTo>
                    <a:pt x="2653665" y="0"/>
                    <a:pt x="2777998" y="124333"/>
                    <a:pt x="2777998" y="277749"/>
                  </a:cubicBezTo>
                  <a:lnTo>
                    <a:pt x="2777998" y="2044954"/>
                  </a:lnTo>
                  <a:cubicBezTo>
                    <a:pt x="2777998" y="2198370"/>
                    <a:pt x="2653665" y="2322703"/>
                    <a:pt x="2500249" y="2322703"/>
                  </a:cubicBezTo>
                  <a:lnTo>
                    <a:pt x="277749" y="2322703"/>
                  </a:lnTo>
                  <a:cubicBezTo>
                    <a:pt x="124333" y="2322703"/>
                    <a:pt x="0" y="2198370"/>
                    <a:pt x="0" y="2044954"/>
                  </a:cubicBezTo>
                  <a:close/>
                </a:path>
              </a:pathLst>
            </a:custGeom>
            <a:solidFill>
              <a:srgbClr val="E8F3E8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041350" y="2447627"/>
            <a:ext cx="144364" cy="567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24"/>
              </a:lnSpc>
            </a:pPr>
            <a:r>
              <a:rPr lang="en-US" sz="2249" b="1">
                <a:solidFill>
                  <a:srgbClr val="405449"/>
                </a:solidFill>
                <a:latin typeface="Arimo Bold"/>
                <a:ea typeface="Arimo Bold"/>
                <a:cs typeface="Arimo Bold"/>
                <a:sym typeface="Arimo Bold"/>
              </a:rPr>
              <a:t>1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3124795" y="2115741"/>
            <a:ext cx="2892772" cy="3902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12"/>
              </a:lnSpc>
            </a:pPr>
            <a:r>
              <a:rPr lang="en-US" sz="2249" b="1">
                <a:solidFill>
                  <a:srgbClr val="405449"/>
                </a:solidFill>
                <a:latin typeface="Arimo Bold"/>
                <a:ea typeface="Arimo Bold"/>
                <a:cs typeface="Arimo Bold"/>
                <a:sym typeface="Arimo Bold"/>
              </a:rPr>
              <a:t>Define Events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124795" y="2559100"/>
            <a:ext cx="14121854" cy="8643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1812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Identify key events in the order processing system, such as OrderPlaced, PaymentProcessed, InventoryReserved, and OrderShipped. Each event represents a significant change in the order lifecycle.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3009007" y="3643015"/>
            <a:ext cx="14353431" cy="14288"/>
            <a:chOff x="0" y="0"/>
            <a:chExt cx="19137908" cy="1905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9137885" cy="19050"/>
            </a:xfrm>
            <a:custGeom>
              <a:avLst/>
              <a:gdLst/>
              <a:ahLst/>
              <a:cxnLst/>
              <a:rect l="l" t="t" r="r" b="b"/>
              <a:pathLst>
                <a:path w="19137885" h="19050">
                  <a:moveTo>
                    <a:pt x="0" y="9525"/>
                  </a:moveTo>
                  <a:cubicBezTo>
                    <a:pt x="0" y="4318"/>
                    <a:pt x="4318" y="0"/>
                    <a:pt x="9525" y="0"/>
                  </a:cubicBezTo>
                  <a:lnTo>
                    <a:pt x="19128360" y="0"/>
                  </a:lnTo>
                  <a:cubicBezTo>
                    <a:pt x="19133567" y="0"/>
                    <a:pt x="19137885" y="4318"/>
                    <a:pt x="19137885" y="9525"/>
                  </a:cubicBezTo>
                  <a:cubicBezTo>
                    <a:pt x="19137885" y="14732"/>
                    <a:pt x="19133567" y="19050"/>
                    <a:pt x="19128360" y="19050"/>
                  </a:cubicBezTo>
                  <a:lnTo>
                    <a:pt x="9525" y="19050"/>
                  </a:lnTo>
                  <a:cubicBezTo>
                    <a:pt x="4318" y="19050"/>
                    <a:pt x="0" y="14732"/>
                    <a:pt x="0" y="9525"/>
                  </a:cubicBezTo>
                  <a:close/>
                </a:path>
              </a:pathLst>
            </a:custGeom>
            <a:solidFill>
              <a:srgbClr val="CED9CE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809922" y="3770560"/>
            <a:ext cx="4167039" cy="1703934"/>
            <a:chOff x="0" y="0"/>
            <a:chExt cx="5556052" cy="2271912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556123" cy="2271903"/>
            </a:xfrm>
            <a:custGeom>
              <a:avLst/>
              <a:gdLst/>
              <a:ahLst/>
              <a:cxnLst/>
              <a:rect l="l" t="t" r="r" b="b"/>
              <a:pathLst>
                <a:path w="5556123" h="2271903">
                  <a:moveTo>
                    <a:pt x="0" y="277749"/>
                  </a:moveTo>
                  <a:cubicBezTo>
                    <a:pt x="0" y="124333"/>
                    <a:pt x="124333" y="0"/>
                    <a:pt x="277749" y="0"/>
                  </a:cubicBezTo>
                  <a:lnTo>
                    <a:pt x="5278374" y="0"/>
                  </a:lnTo>
                  <a:cubicBezTo>
                    <a:pt x="5431790" y="0"/>
                    <a:pt x="5556123" y="124333"/>
                    <a:pt x="5556123" y="277749"/>
                  </a:cubicBezTo>
                  <a:lnTo>
                    <a:pt x="5556123" y="1994154"/>
                  </a:lnTo>
                  <a:cubicBezTo>
                    <a:pt x="5556123" y="2147570"/>
                    <a:pt x="5431790" y="2271903"/>
                    <a:pt x="5278374" y="2271903"/>
                  </a:cubicBezTo>
                  <a:lnTo>
                    <a:pt x="277749" y="2271903"/>
                  </a:lnTo>
                  <a:cubicBezTo>
                    <a:pt x="124333" y="2271903"/>
                    <a:pt x="0" y="2147570"/>
                    <a:pt x="0" y="1994154"/>
                  </a:cubicBezTo>
                  <a:close/>
                </a:path>
              </a:pathLst>
            </a:custGeom>
            <a:solidFill>
              <a:srgbClr val="E8F3E8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1041350" y="4286250"/>
            <a:ext cx="189011" cy="567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24"/>
              </a:lnSpc>
            </a:pPr>
            <a:r>
              <a:rPr lang="en-US" sz="2249" b="1">
                <a:solidFill>
                  <a:srgbClr val="405449"/>
                </a:solidFill>
                <a:latin typeface="Arimo Bold"/>
                <a:ea typeface="Arimo Bold"/>
                <a:cs typeface="Arimo Bold"/>
                <a:sym typeface="Arimo Bold"/>
              </a:rPr>
              <a:t>2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5208389" y="3973414"/>
            <a:ext cx="3246536" cy="3902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12"/>
              </a:lnSpc>
            </a:pPr>
            <a:r>
              <a:rPr lang="en-US" sz="2249" b="1">
                <a:solidFill>
                  <a:srgbClr val="405449"/>
                </a:solidFill>
                <a:latin typeface="Arimo Bold"/>
                <a:ea typeface="Arimo Bold"/>
                <a:cs typeface="Arimo Bold"/>
                <a:sym typeface="Arimo Bold"/>
              </a:rPr>
              <a:t>Choose an Event Store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5208389" y="4416772"/>
            <a:ext cx="12038260" cy="8262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1812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Use a reliable event store like Kafka or EventStoreDB to persist events, ensuring durability and high scalability for handling large volumes of data.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5092601" y="5462588"/>
            <a:ext cx="12269837" cy="14288"/>
            <a:chOff x="0" y="0"/>
            <a:chExt cx="16359783" cy="1905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6359760" cy="19050"/>
            </a:xfrm>
            <a:custGeom>
              <a:avLst/>
              <a:gdLst/>
              <a:ahLst/>
              <a:cxnLst/>
              <a:rect l="l" t="t" r="r" b="b"/>
              <a:pathLst>
                <a:path w="16359760" h="19050">
                  <a:moveTo>
                    <a:pt x="0" y="9525"/>
                  </a:moveTo>
                  <a:cubicBezTo>
                    <a:pt x="0" y="4318"/>
                    <a:pt x="4318" y="0"/>
                    <a:pt x="9525" y="0"/>
                  </a:cubicBezTo>
                  <a:lnTo>
                    <a:pt x="16350235" y="0"/>
                  </a:lnTo>
                  <a:cubicBezTo>
                    <a:pt x="16355442" y="0"/>
                    <a:pt x="16359760" y="4318"/>
                    <a:pt x="16359760" y="9525"/>
                  </a:cubicBezTo>
                  <a:cubicBezTo>
                    <a:pt x="16359760" y="14732"/>
                    <a:pt x="16355442" y="19050"/>
                    <a:pt x="16350235" y="19050"/>
                  </a:cubicBezTo>
                  <a:lnTo>
                    <a:pt x="9525" y="19050"/>
                  </a:lnTo>
                  <a:cubicBezTo>
                    <a:pt x="4318" y="19050"/>
                    <a:pt x="0" y="14732"/>
                    <a:pt x="0" y="9525"/>
                  </a:cubicBezTo>
                  <a:close/>
                </a:path>
              </a:pathLst>
            </a:custGeom>
            <a:solidFill>
              <a:srgbClr val="CED9CE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809922" y="5590134"/>
            <a:ext cx="6250484" cy="1742034"/>
            <a:chOff x="0" y="0"/>
            <a:chExt cx="8333978" cy="2322712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8333994" cy="2322703"/>
            </a:xfrm>
            <a:custGeom>
              <a:avLst/>
              <a:gdLst/>
              <a:ahLst/>
              <a:cxnLst/>
              <a:rect l="l" t="t" r="r" b="b"/>
              <a:pathLst>
                <a:path w="8333994" h="2322703">
                  <a:moveTo>
                    <a:pt x="0" y="277749"/>
                  </a:moveTo>
                  <a:cubicBezTo>
                    <a:pt x="0" y="124333"/>
                    <a:pt x="124333" y="0"/>
                    <a:pt x="277749" y="0"/>
                  </a:cubicBezTo>
                  <a:lnTo>
                    <a:pt x="8056245" y="0"/>
                  </a:lnTo>
                  <a:cubicBezTo>
                    <a:pt x="8209661" y="0"/>
                    <a:pt x="8333994" y="124333"/>
                    <a:pt x="8333994" y="277749"/>
                  </a:cubicBezTo>
                  <a:lnTo>
                    <a:pt x="8333994" y="2044954"/>
                  </a:lnTo>
                  <a:cubicBezTo>
                    <a:pt x="8333994" y="2198370"/>
                    <a:pt x="8209661" y="2322703"/>
                    <a:pt x="8056245" y="2322703"/>
                  </a:cubicBezTo>
                  <a:lnTo>
                    <a:pt x="277749" y="2322703"/>
                  </a:lnTo>
                  <a:cubicBezTo>
                    <a:pt x="124333" y="2322703"/>
                    <a:pt x="0" y="2198370"/>
                    <a:pt x="0" y="2044954"/>
                  </a:cubicBezTo>
                  <a:close/>
                </a:path>
              </a:pathLst>
            </a:custGeom>
            <a:solidFill>
              <a:srgbClr val="E8F3E8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1041350" y="6124872"/>
            <a:ext cx="174724" cy="567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24"/>
              </a:lnSpc>
            </a:pPr>
            <a:r>
              <a:rPr lang="en-US" sz="2249" b="1">
                <a:solidFill>
                  <a:srgbClr val="405449"/>
                </a:solidFill>
                <a:latin typeface="Arimo Bold"/>
                <a:ea typeface="Arimo Bold"/>
                <a:cs typeface="Arimo Bold"/>
                <a:sym typeface="Arimo Bold"/>
              </a:rPr>
              <a:t>3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7291834" y="5792986"/>
            <a:ext cx="2892772" cy="3902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12"/>
              </a:lnSpc>
            </a:pPr>
            <a:r>
              <a:rPr lang="en-US" sz="2249" b="1">
                <a:solidFill>
                  <a:srgbClr val="405449"/>
                </a:solidFill>
                <a:latin typeface="Arimo Bold"/>
                <a:ea typeface="Arimo Bold"/>
                <a:cs typeface="Arimo Bold"/>
                <a:sym typeface="Arimo Bold"/>
              </a:rPr>
              <a:t>Design Aggregates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7291834" y="6236345"/>
            <a:ext cx="9954816" cy="8643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1812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Group related events under aggregates like OrderAggregate for managing orders and InventoryAggregate for stock, encapsulating state and business logic.</a:t>
            </a:r>
          </a:p>
        </p:txBody>
      </p:sp>
      <p:grpSp>
        <p:nvGrpSpPr>
          <p:cNvPr id="27" name="Group 27"/>
          <p:cNvGrpSpPr/>
          <p:nvPr/>
        </p:nvGrpSpPr>
        <p:grpSpPr>
          <a:xfrm>
            <a:off x="7176046" y="7320260"/>
            <a:ext cx="10186392" cy="14288"/>
            <a:chOff x="0" y="0"/>
            <a:chExt cx="13581857" cy="1905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13581887" cy="19050"/>
            </a:xfrm>
            <a:custGeom>
              <a:avLst/>
              <a:gdLst/>
              <a:ahLst/>
              <a:cxnLst/>
              <a:rect l="l" t="t" r="r" b="b"/>
              <a:pathLst>
                <a:path w="13581887" h="19050">
                  <a:moveTo>
                    <a:pt x="0" y="9525"/>
                  </a:moveTo>
                  <a:cubicBezTo>
                    <a:pt x="0" y="4318"/>
                    <a:pt x="4318" y="0"/>
                    <a:pt x="9525" y="0"/>
                  </a:cubicBezTo>
                  <a:lnTo>
                    <a:pt x="13572362" y="0"/>
                  </a:lnTo>
                  <a:cubicBezTo>
                    <a:pt x="13577570" y="0"/>
                    <a:pt x="13581887" y="4318"/>
                    <a:pt x="13581887" y="9525"/>
                  </a:cubicBezTo>
                  <a:cubicBezTo>
                    <a:pt x="13581887" y="14732"/>
                    <a:pt x="13577570" y="19050"/>
                    <a:pt x="13572362" y="19050"/>
                  </a:cubicBezTo>
                  <a:lnTo>
                    <a:pt x="9525" y="19050"/>
                  </a:lnTo>
                  <a:cubicBezTo>
                    <a:pt x="4318" y="19050"/>
                    <a:pt x="0" y="14732"/>
                    <a:pt x="0" y="9525"/>
                  </a:cubicBezTo>
                  <a:close/>
                </a:path>
              </a:pathLst>
            </a:custGeom>
            <a:solidFill>
              <a:srgbClr val="CED9CE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809922" y="7447806"/>
            <a:ext cx="8334077" cy="2112317"/>
            <a:chOff x="0" y="0"/>
            <a:chExt cx="11112103" cy="2816423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11112119" cy="2816479"/>
            </a:xfrm>
            <a:custGeom>
              <a:avLst/>
              <a:gdLst/>
              <a:ahLst/>
              <a:cxnLst/>
              <a:rect l="l" t="t" r="r" b="b"/>
              <a:pathLst>
                <a:path w="11112119" h="2816479">
                  <a:moveTo>
                    <a:pt x="0" y="277749"/>
                  </a:moveTo>
                  <a:cubicBezTo>
                    <a:pt x="0" y="124333"/>
                    <a:pt x="124333" y="0"/>
                    <a:pt x="277749" y="0"/>
                  </a:cubicBezTo>
                  <a:lnTo>
                    <a:pt x="10834370" y="0"/>
                  </a:lnTo>
                  <a:cubicBezTo>
                    <a:pt x="10987786" y="0"/>
                    <a:pt x="11112119" y="124333"/>
                    <a:pt x="11112119" y="277749"/>
                  </a:cubicBezTo>
                  <a:lnTo>
                    <a:pt x="11112119" y="2538730"/>
                  </a:lnTo>
                  <a:cubicBezTo>
                    <a:pt x="11112119" y="2692146"/>
                    <a:pt x="10987786" y="2816479"/>
                    <a:pt x="10834370" y="2816479"/>
                  </a:cubicBezTo>
                  <a:lnTo>
                    <a:pt x="277749" y="2816479"/>
                  </a:lnTo>
                  <a:cubicBezTo>
                    <a:pt x="124333" y="2816479"/>
                    <a:pt x="0" y="2692019"/>
                    <a:pt x="0" y="2538730"/>
                  </a:cubicBezTo>
                  <a:close/>
                </a:path>
              </a:pathLst>
            </a:custGeom>
            <a:solidFill>
              <a:srgbClr val="E8F3E8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31" name="TextBox 31"/>
          <p:cNvSpPr txBox="1"/>
          <p:nvPr/>
        </p:nvSpPr>
        <p:spPr>
          <a:xfrm>
            <a:off x="1041350" y="8167687"/>
            <a:ext cx="196602" cy="567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24"/>
              </a:lnSpc>
            </a:pPr>
            <a:r>
              <a:rPr lang="en-US" sz="2249" b="1">
                <a:solidFill>
                  <a:srgbClr val="405449"/>
                </a:solidFill>
                <a:latin typeface="Arimo Bold"/>
                <a:ea typeface="Arimo Bold"/>
                <a:cs typeface="Arimo Bold"/>
                <a:sym typeface="Arimo Bold"/>
              </a:rPr>
              <a:t>4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9375428" y="7650659"/>
            <a:ext cx="3124349" cy="3902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12"/>
              </a:lnSpc>
            </a:pPr>
            <a:r>
              <a:rPr lang="en-US" sz="2249" b="1">
                <a:solidFill>
                  <a:srgbClr val="405449"/>
                </a:solidFill>
                <a:latin typeface="Arimo Bold"/>
                <a:ea typeface="Arimo Bold"/>
                <a:cs typeface="Arimo Bold"/>
                <a:sym typeface="Arimo Bold"/>
              </a:rPr>
              <a:t>Build Event Handlers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9375428" y="8094017"/>
            <a:ext cx="7871222" cy="12346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1812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Event handlers process events; for instance, OrderPlaced triggers InventoryService to reserve stock and NotificationService to send a confirmation email.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EEEE1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FFA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992238" y="2423071"/>
            <a:ext cx="11083081" cy="9431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 dirty="0">
                <a:solidFill>
                  <a:srgbClr val="3B4540"/>
                </a:solidFill>
                <a:latin typeface="Arimo Bold"/>
                <a:ea typeface="Arimo Bold"/>
                <a:cs typeface="Arimo Bold"/>
                <a:sym typeface="Arimo Bold"/>
              </a:rPr>
              <a:t>Challenges and Considerations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92238" y="4036814"/>
            <a:ext cx="4192041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 dirty="0">
                <a:solidFill>
                  <a:srgbClr val="3B4540"/>
                </a:solidFill>
                <a:latin typeface="Arimo Bold"/>
                <a:ea typeface="Arimo Bold"/>
                <a:cs typeface="Arimo Bold"/>
                <a:sym typeface="Arimo Bold"/>
              </a:rPr>
              <a:t>Performance Overhead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92238" y="4696569"/>
            <a:ext cx="4972645" cy="23729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dirty="0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Event replay for rebuilding order or inventory state can slow down operations. Efficient snapshotting and indexing are needed to optimize performance.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666160" y="4036814"/>
            <a:ext cx="3544044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 dirty="0">
                <a:solidFill>
                  <a:srgbClr val="3B4540"/>
                </a:solidFill>
                <a:latin typeface="Arimo Bold"/>
                <a:ea typeface="Arimo Bold"/>
                <a:cs typeface="Arimo Bold"/>
                <a:sym typeface="Arimo Bold"/>
              </a:rPr>
              <a:t>Complexity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666160" y="4696569"/>
            <a:ext cx="4972645" cy="282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dirty="0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Designing event-driven order management requires careful planning, which increases system complexity and demands a deeper understanding of event sourcing principles.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340084" y="4036814"/>
            <a:ext cx="4336405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 dirty="0">
                <a:solidFill>
                  <a:srgbClr val="3B4540"/>
                </a:solidFill>
                <a:latin typeface="Arimo Bold"/>
                <a:ea typeface="Arimo Bold"/>
                <a:cs typeface="Arimo Bold"/>
                <a:sym typeface="Arimo Bold"/>
              </a:rPr>
              <a:t>Event Schema Evolution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2340084" y="4696569"/>
            <a:ext cx="4972645" cy="28551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dirty="0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Adapting to changes in event structures, like adding fields to </a:t>
            </a:r>
            <a:r>
              <a:rPr lang="en-US" sz="2187" dirty="0" err="1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OrderPlaced</a:t>
            </a:r>
            <a:r>
              <a:rPr lang="en-US" sz="2187" dirty="0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, needs versioning strategies to maintain backward compatibility without system failures.</a:t>
            </a: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EC76B5"/>
      </a:hlink>
      <a:folHlink>
        <a:srgbClr val="E8ACCD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A207AED3-9ABC-4A18-9978-A59B65688B1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91</TotalTime>
  <Words>647</Words>
  <Application>Microsoft Office PowerPoint</Application>
  <PresentationFormat>Custom</PresentationFormat>
  <Paragraphs>76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Arimo</vt:lpstr>
      <vt:lpstr>Wingdings 3</vt:lpstr>
      <vt:lpstr>Arimo Bold</vt:lpstr>
      <vt:lpstr>Calibri</vt:lpstr>
      <vt:lpstr>Century Gothic</vt:lpstr>
      <vt:lpstr>Ion</vt:lpstr>
      <vt:lpstr>PowerPoint Presentation</vt:lpstr>
      <vt:lpstr>PowerPoint Presentation</vt:lpstr>
      <vt:lpstr>PowerPoint Presentation</vt:lpstr>
      <vt:lpstr>PowerPoint Presentation</vt:lpstr>
      <vt:lpstr>Real-Time Example Application of Event Sourcing:     1. E-commerce Order Management System    2. Banking Transaction System    3. Subscription Billing System    4. Healthcare Patient Record System    5. Inventory Management System       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Event-Sourcing-Microservices-Architectural-Design-Patterns (2).pptx</dc:title>
  <cp:lastModifiedBy>Sanjaykumar Periasamy(UST,IN)</cp:lastModifiedBy>
  <cp:revision>3</cp:revision>
  <dcterms:created xsi:type="dcterms:W3CDTF">2006-08-16T00:00:00Z</dcterms:created>
  <dcterms:modified xsi:type="dcterms:W3CDTF">2025-01-07T11:14:11Z</dcterms:modified>
  <dc:identifier>DAGbaZ6f4HM</dc:identifier>
</cp:coreProperties>
</file>

<file path=docProps/thumbnail.jpeg>
</file>